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61" r:id="rId3"/>
    <p:sldId id="260" r:id="rId4"/>
    <p:sldId id="259" r:id="rId5"/>
    <p:sldId id="256" r:id="rId6"/>
    <p:sldId id="257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70C0"/>
                </a:solidFill>
                <a:latin typeface="Open Sans"/>
              </a:rPr>
              <a:t>"Полезные советы, как найти работу"</a:t>
            </a:r>
            <a:br>
              <a:rPr lang="ru-RU" b="1" i="1" dirty="0">
                <a:solidFill>
                  <a:srgbClr val="0070C0"/>
                </a:solidFill>
                <a:latin typeface="Open Sans"/>
              </a:rPr>
            </a:b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s://kartinkin.net/uploads/posts/2022-03/1648088825_45-kartinkin-net-p-ofis-menedzher-kartinki-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415" y="2133600"/>
            <a:ext cx="5286894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do.ditad.ru/pluginfile.php/5998/course/overviewfiles/%D0%B4%D0%B5%D0%BB%D0%BE%D0%B2%D0%BE%D0%B9%20%D1%8D%D1%82%D0%B8%D0%BA%D0%B5%D1%8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2133600"/>
            <a:ext cx="5012575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726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704081" y="282633"/>
            <a:ext cx="10307810" cy="630936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559807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7113" y="174567"/>
            <a:ext cx="10091651" cy="647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86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487" y="624110"/>
            <a:ext cx="9127375" cy="128089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Успешного трудоустройства 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0036" y="1905000"/>
            <a:ext cx="9750830" cy="467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15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870364" y="431800"/>
            <a:ext cx="9634249" cy="6060440"/>
          </a:xfrm>
        </p:spPr>
        <p:txBody>
          <a:bodyPr>
            <a:normAutofit fontScale="97500" lnSpcReduction="1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181818"/>
                </a:solidFill>
                <a:latin typeface="Times New Roman" panose="02020603050405020304" pitchFamily="18" charset="0"/>
              </a:rPr>
              <a:t>	</a:t>
            </a:r>
            <a:r>
              <a:rPr lang="ru-RU" sz="2500" b="1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К</a:t>
            </a:r>
            <a:r>
              <a:rPr lang="ru-RU" sz="25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ак </a:t>
            </a:r>
            <a:r>
              <a:rPr lang="ru-RU" sz="2500" b="1" i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найти работу</a:t>
            </a:r>
            <a:endParaRPr lang="ru-RU" sz="2500" dirty="0">
              <a:solidFill>
                <a:srgbClr val="0070C0"/>
              </a:solidFill>
              <a:latin typeface="Open Sans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</a:rPr>
              <a:t>	Найти 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</a:rPr>
              <a:t>работу - это тоже работа.</a:t>
            </a:r>
            <a:endParaRPr lang="ru-RU" dirty="0">
              <a:solidFill>
                <a:srgbClr val="181818"/>
              </a:solidFill>
              <a:latin typeface="Open Sans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</a:rPr>
              <a:t>	Чтобы 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</a:rPr>
              <a:t>поиск работы был успешным, необходимо его планировать и ежедневно выполнять намеченный план действий. Следует завести блокнот и записывать все предпринятые шаги именно в нем, а не на отдельных листочках, которые можно потерять.</a:t>
            </a:r>
            <a:endParaRPr lang="ru-RU" dirty="0">
              <a:solidFill>
                <a:srgbClr val="181818"/>
              </a:solidFill>
              <a:latin typeface="Open Sans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</a:rPr>
              <a:t>1. Чтобы 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</a:rPr>
              <a:t>составить план действий по поиску работы, необходимо, прежде всего, определить цель поиска. Нужно продумать, какую работу возможно успешно выполнять:</a:t>
            </a:r>
            <a:endParaRPr lang="ru-RU" dirty="0">
              <a:solidFill>
                <a:srgbClr val="181818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</a:rPr>
              <a:t>в соответствии с образованием;</a:t>
            </a:r>
            <a:endParaRPr lang="ru-RU" dirty="0">
              <a:solidFill>
                <a:srgbClr val="181818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</a:rPr>
              <a:t>исходя из предыдущего опыта работы;</a:t>
            </a:r>
            <a:endParaRPr lang="ru-RU" dirty="0">
              <a:solidFill>
                <a:srgbClr val="181818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</a:rPr>
              <a:t>исходя из склонностей и интересов;</a:t>
            </a:r>
            <a:endParaRPr lang="ru-RU" dirty="0">
              <a:solidFill>
                <a:srgbClr val="181818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</a:rPr>
              <a:t>в зависимости от сегодняшней ситуации (личные, семейные обстоятельства, состояние здоровья и т. д.);</a:t>
            </a:r>
            <a:endParaRPr lang="ru-RU" dirty="0">
              <a:solidFill>
                <a:srgbClr val="181818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</a:rPr>
              <a:t>в соответствии с сегодняшней ситуацией на рынке труда (следует ее проанализировать).</a:t>
            </a:r>
            <a:endParaRPr lang="ru-RU" dirty="0">
              <a:solidFill>
                <a:srgbClr val="181818"/>
              </a:solidFill>
              <a:latin typeface="Open Sans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</a:rPr>
              <a:t>2. Если 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</a:rPr>
              <a:t>человек ответит на эти вопросы, он сможет определить несколько вариантов возможных профессий (специальностей, должностей, видов рабочих мест), по которым будет искать работу.</a:t>
            </a:r>
            <a:endParaRPr lang="ru-RU" dirty="0">
              <a:solidFill>
                <a:srgbClr val="181818"/>
              </a:solidFill>
              <a:latin typeface="Open Sans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</a:rPr>
              <a:t>3. Следует 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</a:rPr>
              <a:t>определить примерный уровень заработной платы, который устроит и который реально сможет предоставить работодатель, исходя из способностей человека, опыта работы, образования и условий работы.</a:t>
            </a:r>
            <a:endParaRPr lang="ru-RU" dirty="0">
              <a:solidFill>
                <a:srgbClr val="181818"/>
              </a:solidFill>
              <a:latin typeface="Open San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7732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2669" y="216131"/>
            <a:ext cx="10266218" cy="637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76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4683" y="116378"/>
            <a:ext cx="9592887" cy="651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42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573577"/>
            <a:ext cx="8915399" cy="11720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>
                <a:solidFill>
                  <a:srgbClr val="0070C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rPr>
              <a:t>Основные источники поиска работы:</a:t>
            </a:r>
            <a:br>
              <a:rPr lang="ru-RU" sz="3200" b="1" i="1" dirty="0">
                <a:solidFill>
                  <a:srgbClr val="0070C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rPr>
            </a:b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1396539"/>
            <a:ext cx="8915399" cy="4507124"/>
          </a:xfrm>
        </p:spPr>
        <p:txBody>
          <a:bodyPr>
            <a:normAutofit/>
          </a:bodyPr>
          <a:lstStyle/>
          <a:p>
            <a:pPr marL="457200" lvl="0" indent="-457200" algn="just" defTabSz="914400">
              <a:lnSpc>
                <a:spcPct val="60000"/>
              </a:lnSpc>
              <a:spcBef>
                <a:spcPts val="450"/>
              </a:spcBef>
              <a:buClrTx/>
              <a:buFont typeface="Arial" panose="020B0604020202020204" pitchFamily="34" charset="0"/>
              <a:buChar char="•"/>
              <a:tabLst>
                <a:tab pos="343082" algn="l"/>
                <a:tab pos="1257482" algn="l"/>
                <a:tab pos="2171882" algn="l"/>
                <a:tab pos="3086282" algn="l"/>
                <a:tab pos="4000682" algn="l"/>
                <a:tab pos="4915082" algn="l"/>
                <a:tab pos="5829482" algn="l"/>
                <a:tab pos="6743882" algn="l"/>
                <a:tab pos="7658282" algn="l"/>
                <a:tab pos="8572682" algn="l"/>
                <a:tab pos="9487082" algn="l"/>
                <a:tab pos="10401482" algn="l"/>
              </a:tabLst>
            </a:pPr>
            <a:r>
              <a:rPr lang="ru-RU" sz="2800" dirty="0" smtClean="0">
                <a:solidFill>
                  <a:schemeClr val="tx1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Личные </a:t>
            </a:r>
            <a:r>
              <a:rPr lang="ru-RU" sz="2800" dirty="0">
                <a:solidFill>
                  <a:schemeClr val="tx1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связи - друзья, </a:t>
            </a:r>
            <a:r>
              <a:rPr lang="ru-RU" sz="2800" dirty="0" smtClean="0">
                <a:solidFill>
                  <a:schemeClr val="tx1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родственники;</a:t>
            </a:r>
            <a:endParaRPr lang="ru-RU" sz="2800" dirty="0">
              <a:solidFill>
                <a:schemeClr val="tx1"/>
              </a:solidFill>
              <a:highlight>
                <a:scrgbClr r="0" g="0" b="0">
                  <a:alpha val="0"/>
                </a:scrgbClr>
              </a:highlight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457200" lvl="0" indent="-457200" algn="just" defTabSz="914400">
              <a:lnSpc>
                <a:spcPct val="60000"/>
              </a:lnSpc>
              <a:spcBef>
                <a:spcPts val="450"/>
              </a:spcBef>
              <a:buClrTx/>
              <a:buFont typeface="Arial" panose="020B0604020202020204" pitchFamily="34" charset="0"/>
              <a:buChar char="•"/>
              <a:tabLst>
                <a:tab pos="343082" algn="l"/>
                <a:tab pos="1257482" algn="l"/>
                <a:tab pos="2171882" algn="l"/>
                <a:tab pos="3086282" algn="l"/>
                <a:tab pos="4000682" algn="l"/>
                <a:tab pos="4915082" algn="l"/>
                <a:tab pos="5829482" algn="l"/>
                <a:tab pos="6743882" algn="l"/>
                <a:tab pos="7658282" algn="l"/>
                <a:tab pos="8572682" algn="l"/>
                <a:tab pos="9487082" algn="l"/>
                <a:tab pos="10401482" algn="l"/>
              </a:tabLst>
            </a:pPr>
            <a:r>
              <a:rPr lang="ru-RU" sz="2800" dirty="0" smtClean="0">
                <a:solidFill>
                  <a:schemeClr val="tx1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Профессиональные </a:t>
            </a:r>
            <a:r>
              <a:rPr lang="ru-RU" sz="2800" dirty="0">
                <a:solidFill>
                  <a:schemeClr val="tx1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связи (бывшие коллеги и знакомые  по работе</a:t>
            </a:r>
            <a:r>
              <a:rPr lang="ru-RU" sz="2800" dirty="0" smtClean="0">
                <a:solidFill>
                  <a:schemeClr val="tx1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);</a:t>
            </a:r>
            <a:endParaRPr lang="ru-RU" sz="2800" dirty="0">
              <a:solidFill>
                <a:schemeClr val="tx1"/>
              </a:solidFill>
              <a:highlight>
                <a:scrgbClr r="0" g="0" b="0">
                  <a:alpha val="0"/>
                </a:scrgbClr>
              </a:highlight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457200" lvl="0" indent="-457200" algn="just" defTabSz="914400">
              <a:lnSpc>
                <a:spcPct val="60000"/>
              </a:lnSpc>
              <a:spcBef>
                <a:spcPts val="450"/>
              </a:spcBef>
              <a:buClrTx/>
              <a:buFont typeface="Arial" panose="020B0604020202020204" pitchFamily="34" charset="0"/>
              <a:buChar char="•"/>
              <a:tabLst>
                <a:tab pos="343082" algn="l"/>
                <a:tab pos="1257482" algn="l"/>
                <a:tab pos="2171882" algn="l"/>
                <a:tab pos="3086282" algn="l"/>
                <a:tab pos="4000682" algn="l"/>
                <a:tab pos="4915082" algn="l"/>
                <a:tab pos="5829482" algn="l"/>
                <a:tab pos="6743882" algn="l"/>
                <a:tab pos="7658282" algn="l"/>
                <a:tab pos="8572682" algn="l"/>
                <a:tab pos="9487082" algn="l"/>
                <a:tab pos="10401482" algn="l"/>
              </a:tabLst>
            </a:pPr>
            <a:r>
              <a:rPr lang="ru-RU" sz="2800" dirty="0" smtClean="0">
                <a:solidFill>
                  <a:schemeClr val="tx1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Агентство </a:t>
            </a:r>
            <a:r>
              <a:rPr lang="ru-RU" sz="2800" dirty="0">
                <a:solidFill>
                  <a:schemeClr val="tx1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занятости </a:t>
            </a:r>
            <a:r>
              <a:rPr lang="ru-RU" sz="2800" dirty="0" smtClean="0">
                <a:solidFill>
                  <a:schemeClr val="tx1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населения;</a:t>
            </a:r>
            <a:endParaRPr lang="ru-RU" sz="2800" dirty="0">
              <a:solidFill>
                <a:schemeClr val="tx1"/>
              </a:solidFill>
              <a:highlight>
                <a:scrgbClr r="0" g="0" b="0">
                  <a:alpha val="0"/>
                </a:scrgbClr>
              </a:highlight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457200" lvl="0" indent="-457200" algn="just" defTabSz="914400">
              <a:lnSpc>
                <a:spcPct val="60000"/>
              </a:lnSpc>
              <a:spcBef>
                <a:spcPts val="450"/>
              </a:spcBef>
              <a:buClrTx/>
              <a:buFont typeface="Arial" panose="020B0604020202020204" pitchFamily="34" charset="0"/>
              <a:buChar char="•"/>
              <a:tabLst>
                <a:tab pos="343082" algn="l"/>
                <a:tab pos="1257482" algn="l"/>
                <a:tab pos="2171882" algn="l"/>
                <a:tab pos="3086282" algn="l"/>
                <a:tab pos="4000682" algn="l"/>
                <a:tab pos="4915082" algn="l"/>
                <a:tab pos="5829482" algn="l"/>
                <a:tab pos="6743882" algn="l"/>
                <a:tab pos="7658282" algn="l"/>
                <a:tab pos="8572682" algn="l"/>
                <a:tab pos="9487082" algn="l"/>
                <a:tab pos="10401482" algn="l"/>
              </a:tabLst>
            </a:pPr>
            <a:r>
              <a:rPr lang="ru-RU" sz="2800" dirty="0" smtClean="0">
                <a:solidFill>
                  <a:schemeClr val="tx1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Центры </a:t>
            </a:r>
            <a:r>
              <a:rPr lang="ru-RU" sz="2800" dirty="0">
                <a:solidFill>
                  <a:schemeClr val="tx1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занятости молодежи, студенческие биржи труда  (Центры в ВУЗах и </a:t>
            </a:r>
            <a:r>
              <a:rPr lang="ru-RU" sz="2800" dirty="0" err="1">
                <a:solidFill>
                  <a:schemeClr val="tx1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ССУЗах</a:t>
            </a:r>
            <a:r>
              <a:rPr lang="ru-RU" sz="2800" dirty="0" smtClean="0">
                <a:solidFill>
                  <a:schemeClr val="tx1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);</a:t>
            </a:r>
            <a:endParaRPr lang="ru-RU" sz="2800" dirty="0">
              <a:solidFill>
                <a:schemeClr val="tx1"/>
              </a:solidFill>
              <a:highlight>
                <a:scrgbClr r="0" g="0" b="0">
                  <a:alpha val="0"/>
                </a:scrgbClr>
              </a:highlight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457200" lvl="0" indent="-457200" algn="just" defTabSz="914400">
              <a:lnSpc>
                <a:spcPct val="60000"/>
              </a:lnSpc>
              <a:spcBef>
                <a:spcPts val="450"/>
              </a:spcBef>
              <a:buClrTx/>
              <a:buFont typeface="Arial" panose="020B0604020202020204" pitchFamily="34" charset="0"/>
              <a:buChar char="•"/>
              <a:tabLst>
                <a:tab pos="343082" algn="l"/>
                <a:tab pos="1257482" algn="l"/>
                <a:tab pos="2171882" algn="l"/>
                <a:tab pos="3086282" algn="l"/>
                <a:tab pos="4000682" algn="l"/>
                <a:tab pos="4915082" algn="l"/>
                <a:tab pos="5829482" algn="l"/>
                <a:tab pos="6743882" algn="l"/>
                <a:tab pos="7658282" algn="l"/>
                <a:tab pos="8572682" algn="l"/>
                <a:tab pos="9487082" algn="l"/>
                <a:tab pos="10401482" algn="l"/>
              </a:tabLst>
            </a:pPr>
            <a:r>
              <a:rPr lang="ru-RU" sz="2800" dirty="0" smtClean="0">
                <a:solidFill>
                  <a:schemeClr val="tx1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Ярмарки </a:t>
            </a:r>
            <a:r>
              <a:rPr lang="ru-RU" sz="2800" dirty="0">
                <a:solidFill>
                  <a:schemeClr val="tx1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вакансий рабочих </a:t>
            </a:r>
            <a:r>
              <a:rPr lang="ru-RU" sz="2800" dirty="0" smtClean="0">
                <a:solidFill>
                  <a:schemeClr val="tx1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мест;</a:t>
            </a:r>
            <a:endParaRPr lang="ru-RU" sz="2800" dirty="0">
              <a:solidFill>
                <a:schemeClr val="tx1"/>
              </a:solidFill>
              <a:highlight>
                <a:scrgbClr r="0" g="0" b="0">
                  <a:alpha val="0"/>
                </a:scrgbClr>
              </a:highlight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457200" lvl="0" indent="-457200" algn="just" defTabSz="914400">
              <a:lnSpc>
                <a:spcPct val="60000"/>
              </a:lnSpc>
              <a:spcBef>
                <a:spcPts val="450"/>
              </a:spcBef>
              <a:buClrTx/>
              <a:buFont typeface="Arial" panose="020B0604020202020204" pitchFamily="34" charset="0"/>
              <a:buChar char="•"/>
              <a:tabLst>
                <a:tab pos="343082" algn="l"/>
                <a:tab pos="1257482" algn="l"/>
                <a:tab pos="2171882" algn="l"/>
                <a:tab pos="3086282" algn="l"/>
                <a:tab pos="4000682" algn="l"/>
                <a:tab pos="4915082" algn="l"/>
                <a:tab pos="5829482" algn="l"/>
                <a:tab pos="6743882" algn="l"/>
                <a:tab pos="7658282" algn="l"/>
                <a:tab pos="8572682" algn="l"/>
                <a:tab pos="9487082" algn="l"/>
                <a:tab pos="10401482" algn="l"/>
              </a:tabLst>
            </a:pPr>
            <a:r>
              <a:rPr lang="ru-RU" sz="2800" dirty="0" smtClean="0">
                <a:solidFill>
                  <a:schemeClr val="tx1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Кадровые </a:t>
            </a:r>
            <a:r>
              <a:rPr lang="ru-RU" sz="2800" dirty="0">
                <a:solidFill>
                  <a:schemeClr val="tx1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агентства, частные фирмы по </a:t>
            </a:r>
            <a:r>
              <a:rPr lang="ru-RU" sz="2800" dirty="0" smtClean="0">
                <a:solidFill>
                  <a:schemeClr val="tx1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найму;</a:t>
            </a:r>
            <a:endParaRPr lang="ru-RU" sz="2800" dirty="0">
              <a:solidFill>
                <a:schemeClr val="tx1"/>
              </a:solidFill>
              <a:highlight>
                <a:scrgbClr r="0" g="0" b="0">
                  <a:alpha val="0"/>
                </a:scrgbClr>
              </a:highlight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457200" lvl="0" indent="-457200" algn="just" defTabSz="914400">
              <a:lnSpc>
                <a:spcPct val="60000"/>
              </a:lnSpc>
              <a:spcBef>
                <a:spcPts val="450"/>
              </a:spcBef>
              <a:buClrTx/>
              <a:buFont typeface="Arial" panose="020B0604020202020204" pitchFamily="34" charset="0"/>
              <a:buChar char="•"/>
              <a:tabLst>
                <a:tab pos="343082" algn="l"/>
                <a:tab pos="1257482" algn="l"/>
                <a:tab pos="2171882" algn="l"/>
                <a:tab pos="3086282" algn="l"/>
                <a:tab pos="4000682" algn="l"/>
                <a:tab pos="4915082" algn="l"/>
                <a:tab pos="5829482" algn="l"/>
                <a:tab pos="6743882" algn="l"/>
                <a:tab pos="7658282" algn="l"/>
                <a:tab pos="8572682" algn="l"/>
                <a:tab pos="9487082" algn="l"/>
                <a:tab pos="10401482" algn="l"/>
              </a:tabLst>
            </a:pPr>
            <a:r>
              <a:rPr lang="ru-RU" sz="2800" dirty="0" smtClean="0">
                <a:solidFill>
                  <a:schemeClr val="tx1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Просмотр </a:t>
            </a:r>
            <a:r>
              <a:rPr lang="ru-RU" sz="2800" dirty="0">
                <a:solidFill>
                  <a:schemeClr val="tx1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специализированных сайтов по поиску работы в сети </a:t>
            </a:r>
            <a:r>
              <a:rPr lang="ru-RU" sz="2800" dirty="0" smtClean="0">
                <a:solidFill>
                  <a:schemeClr val="tx1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Интернет;</a:t>
            </a:r>
            <a:endParaRPr lang="ru-RU" sz="2800" dirty="0">
              <a:solidFill>
                <a:schemeClr val="tx1"/>
              </a:solidFill>
              <a:highlight>
                <a:scrgbClr r="0" g="0" b="0">
                  <a:alpha val="0"/>
                </a:scrgbClr>
              </a:highlight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457200" lvl="0" indent="-457200" algn="just" defTabSz="914400">
              <a:lnSpc>
                <a:spcPct val="60000"/>
              </a:lnSpc>
              <a:spcBef>
                <a:spcPts val="450"/>
              </a:spcBef>
              <a:buClrTx/>
              <a:buFont typeface="Arial" panose="020B0604020202020204" pitchFamily="34" charset="0"/>
              <a:buChar char="•"/>
              <a:tabLst>
                <a:tab pos="343082" algn="l"/>
                <a:tab pos="1257482" algn="l"/>
                <a:tab pos="2171882" algn="l"/>
                <a:tab pos="3086282" algn="l"/>
                <a:tab pos="4000682" algn="l"/>
                <a:tab pos="4915082" algn="l"/>
                <a:tab pos="5829482" algn="l"/>
                <a:tab pos="6743882" algn="l"/>
                <a:tab pos="7658282" algn="l"/>
                <a:tab pos="8572682" algn="l"/>
                <a:tab pos="9487082" algn="l"/>
                <a:tab pos="10401482" algn="l"/>
              </a:tabLst>
            </a:pPr>
            <a:r>
              <a:rPr lang="ru-RU" sz="2800" dirty="0" smtClean="0">
                <a:solidFill>
                  <a:schemeClr val="tx1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Рассылка </a:t>
            </a:r>
            <a:r>
              <a:rPr lang="ru-RU" sz="2800" dirty="0">
                <a:solidFill>
                  <a:schemeClr val="tx1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(единичная или массовая) своего резюме  через </a:t>
            </a:r>
            <a:r>
              <a:rPr lang="ru-RU" sz="2800" dirty="0" smtClean="0">
                <a:solidFill>
                  <a:schemeClr val="tx1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Интернет;</a:t>
            </a:r>
            <a:endParaRPr lang="ru-RU" sz="2800" dirty="0">
              <a:solidFill>
                <a:schemeClr val="tx1"/>
              </a:solidFill>
              <a:highlight>
                <a:scrgbClr r="0" g="0" b="0">
                  <a:alpha val="0"/>
                </a:scrgbClr>
              </a:highlight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457200" lvl="0" indent="-457200" algn="just" defTabSz="914400">
              <a:lnSpc>
                <a:spcPct val="60000"/>
              </a:lnSpc>
              <a:spcBef>
                <a:spcPts val="450"/>
              </a:spcBef>
              <a:buClrTx/>
              <a:buFont typeface="Arial" panose="020B0604020202020204" pitchFamily="34" charset="0"/>
              <a:buChar char="•"/>
              <a:tabLst>
                <a:tab pos="343082" algn="l"/>
                <a:tab pos="1257482" algn="l"/>
                <a:tab pos="2171882" algn="l"/>
                <a:tab pos="3086282" algn="l"/>
                <a:tab pos="4000682" algn="l"/>
                <a:tab pos="4915082" algn="l"/>
                <a:tab pos="5829482" algn="l"/>
                <a:tab pos="6743882" algn="l"/>
                <a:tab pos="7658282" algn="l"/>
                <a:tab pos="8572682" algn="l"/>
                <a:tab pos="9487082" algn="l"/>
                <a:tab pos="10401482" algn="l"/>
              </a:tabLst>
            </a:pPr>
            <a:r>
              <a:rPr lang="ru-RU" sz="2800" dirty="0" smtClean="0">
                <a:solidFill>
                  <a:schemeClr val="tx1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Размещение </a:t>
            </a:r>
            <a:r>
              <a:rPr lang="ru-RU" sz="2800" dirty="0">
                <a:solidFill>
                  <a:schemeClr val="tx1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информации о себе в соц. сетях  (в газете</a:t>
            </a:r>
            <a:r>
              <a:rPr lang="ru-RU" sz="2800" dirty="0" smtClean="0">
                <a:solidFill>
                  <a:schemeClr val="tx1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);</a:t>
            </a:r>
            <a:endParaRPr lang="ru-RU" sz="2800" dirty="0">
              <a:solidFill>
                <a:schemeClr val="tx1"/>
              </a:solidFill>
              <a:highlight>
                <a:scrgbClr r="0" g="0" b="0">
                  <a:alpha val="0"/>
                </a:scrgbClr>
              </a:highlight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650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72675"/>
          </a:xfrm>
        </p:spPr>
        <p:txBody>
          <a:bodyPr/>
          <a:lstStyle/>
          <a:p>
            <a:pPr algn="ctr"/>
            <a:r>
              <a:rPr lang="ru-RU" sz="2900" b="1" i="1" dirty="0">
                <a:solidFill>
                  <a:srgbClr val="0070C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rPr>
              <a:t>Основные источники поиска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6085" y="1354974"/>
            <a:ext cx="8915400" cy="4398306"/>
          </a:xfrm>
        </p:spPr>
        <p:txBody>
          <a:bodyPr>
            <a:normAutofit/>
          </a:bodyPr>
          <a:lstStyle/>
          <a:p>
            <a:pPr lvl="0" algn="just" defTabSz="914400">
              <a:lnSpc>
                <a:spcPct val="60000"/>
              </a:lnSpc>
              <a:spcBef>
                <a:spcPts val="450"/>
              </a:spcBef>
              <a:buClrTx/>
              <a:buFont typeface="Arial" panose="020B0604020202020204" pitchFamily="34" charset="0"/>
              <a:buChar char="•"/>
              <a:tabLst>
                <a:tab pos="343082" algn="l"/>
                <a:tab pos="1257482" algn="l"/>
                <a:tab pos="2171882" algn="l"/>
                <a:tab pos="3086282" algn="l"/>
                <a:tab pos="4000682" algn="l"/>
                <a:tab pos="4915082" algn="l"/>
                <a:tab pos="5829482" algn="l"/>
                <a:tab pos="6743882" algn="l"/>
                <a:tab pos="7658282" algn="l"/>
                <a:tab pos="8572682" algn="l"/>
                <a:tab pos="9487082" algn="l"/>
                <a:tab pos="10401482" algn="l"/>
              </a:tabLst>
            </a:pPr>
            <a:r>
              <a:rPr lang="ru-RU" sz="2400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Объявления </a:t>
            </a:r>
            <a:r>
              <a:rPr lang="ru-RU" sz="24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по радио, по телевидению, в региональных СМИ о наборе сотрудников, о потребности в </a:t>
            </a:r>
            <a:r>
              <a:rPr lang="ru-RU" sz="2400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работниках;</a:t>
            </a:r>
            <a:endParaRPr lang="ru-RU" sz="24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lvl="0" algn="just" defTabSz="914400">
              <a:lnSpc>
                <a:spcPct val="60000"/>
              </a:lnSpc>
              <a:spcBef>
                <a:spcPts val="450"/>
              </a:spcBef>
              <a:buClrTx/>
              <a:buFont typeface="Arial" panose="020B0604020202020204" pitchFamily="34" charset="0"/>
              <a:buChar char="•"/>
              <a:tabLst>
                <a:tab pos="343082" algn="l"/>
                <a:tab pos="1257482" algn="l"/>
                <a:tab pos="2171882" algn="l"/>
                <a:tab pos="3086282" algn="l"/>
                <a:tab pos="4000682" algn="l"/>
                <a:tab pos="4915082" algn="l"/>
                <a:tab pos="5829482" algn="l"/>
                <a:tab pos="6743882" algn="l"/>
                <a:tab pos="7658282" algn="l"/>
                <a:tab pos="8572682" algn="l"/>
                <a:tab pos="9487082" algn="l"/>
                <a:tab pos="10401482" algn="l"/>
              </a:tabLst>
            </a:pPr>
            <a:r>
              <a:rPr lang="ru-RU" sz="2400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Телефонные </a:t>
            </a:r>
            <a:r>
              <a:rPr lang="ru-RU" sz="24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справочники</a:t>
            </a:r>
            <a:r>
              <a:rPr lang="ru-RU" sz="2400" dirty="0">
                <a:solidFill>
                  <a:schemeClr val="tx1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, поисковые телефонные звонки в </a:t>
            </a:r>
            <a:r>
              <a:rPr lang="ru-RU" sz="2400" dirty="0" smtClean="0">
                <a:solidFill>
                  <a:schemeClr val="tx1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организации;</a:t>
            </a:r>
            <a:endParaRPr lang="ru-RU" sz="2400" dirty="0">
              <a:solidFill>
                <a:schemeClr val="tx1"/>
              </a:solidFill>
              <a:highlight>
                <a:scrgbClr r="0" g="0" b="0">
                  <a:alpha val="0"/>
                </a:scrgbClr>
              </a:highlight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lvl="0" algn="just" defTabSz="914400">
              <a:lnSpc>
                <a:spcPct val="60000"/>
              </a:lnSpc>
              <a:spcBef>
                <a:spcPts val="450"/>
              </a:spcBef>
              <a:buClrTx/>
              <a:buFont typeface="Arial" panose="020B0604020202020204" pitchFamily="34" charset="0"/>
              <a:buChar char="•"/>
              <a:tabLst>
                <a:tab pos="343082" algn="l"/>
                <a:tab pos="1257482" algn="l"/>
                <a:tab pos="2171882" algn="l"/>
                <a:tab pos="3086282" algn="l"/>
                <a:tab pos="4000682" algn="l"/>
                <a:tab pos="4915082" algn="l"/>
                <a:tab pos="5829482" algn="l"/>
                <a:tab pos="6743882" algn="l"/>
                <a:tab pos="7658282" algn="l"/>
                <a:tab pos="8572682" algn="l"/>
                <a:tab pos="9487082" algn="l"/>
                <a:tab pos="10401482" algn="l"/>
              </a:tabLst>
            </a:pPr>
            <a:r>
              <a:rPr lang="ru-RU" sz="2400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Непосредственное </a:t>
            </a:r>
            <a:r>
              <a:rPr lang="ru-RU" sz="24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обращение к работодателям по открытым и закрытым вакансиям, личное посещение отдела кадров, или </a:t>
            </a:r>
            <a:r>
              <a:rPr lang="ru-RU" sz="2400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руководителя;</a:t>
            </a:r>
            <a:endParaRPr lang="ru-RU" sz="24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lvl="0" algn="just" defTabSz="914400">
              <a:lnSpc>
                <a:spcPct val="60000"/>
              </a:lnSpc>
              <a:spcBef>
                <a:spcPts val="450"/>
              </a:spcBef>
              <a:buClrTx/>
              <a:buFont typeface="Arial" panose="020B0604020202020204" pitchFamily="34" charset="0"/>
              <a:buChar char="•"/>
              <a:tabLst>
                <a:tab pos="343082" algn="l"/>
                <a:tab pos="1257482" algn="l"/>
                <a:tab pos="2171882" algn="l"/>
                <a:tab pos="3086282" algn="l"/>
                <a:tab pos="4000682" algn="l"/>
                <a:tab pos="4915082" algn="l"/>
                <a:tab pos="5829482" algn="l"/>
                <a:tab pos="6743882" algn="l"/>
                <a:tab pos="7658282" algn="l"/>
                <a:tab pos="8572682" algn="l"/>
                <a:tab pos="9487082" algn="l"/>
                <a:tab pos="10401482" algn="l"/>
              </a:tabLst>
            </a:pPr>
            <a:r>
              <a:rPr lang="ru-RU" sz="2400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Объявления </a:t>
            </a:r>
            <a:r>
              <a:rPr lang="ru-RU" sz="24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о вакансиях на досках объявлений перед учреждениями, на остановках, в </a:t>
            </a:r>
            <a:r>
              <a:rPr lang="ru-RU" sz="2400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транспорте;</a:t>
            </a:r>
            <a:endParaRPr lang="ru-RU" sz="24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lvl="0" algn="just" defTabSz="914400">
              <a:lnSpc>
                <a:spcPct val="60000"/>
              </a:lnSpc>
              <a:spcBef>
                <a:spcPts val="450"/>
              </a:spcBef>
              <a:buClrTx/>
              <a:buFont typeface="Arial" panose="020B0604020202020204" pitchFamily="34" charset="0"/>
              <a:buChar char="•"/>
              <a:tabLst>
                <a:tab pos="343082" algn="l"/>
                <a:tab pos="1257482" algn="l"/>
                <a:tab pos="2171882" algn="l"/>
                <a:tab pos="3086282" algn="l"/>
                <a:tab pos="4000682" algn="l"/>
                <a:tab pos="4915082" algn="l"/>
                <a:tab pos="5829482" algn="l"/>
                <a:tab pos="6743882" algn="l"/>
                <a:tab pos="7658282" algn="l"/>
                <a:tab pos="8572682" algn="l"/>
                <a:tab pos="9487082" algn="l"/>
                <a:tab pos="10401482" algn="l"/>
              </a:tabLst>
            </a:pPr>
            <a:r>
              <a:rPr lang="ru-RU" sz="2400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Специализированные </a:t>
            </a:r>
            <a:r>
              <a:rPr lang="ru-RU" sz="24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газеты и журналы(рубрика «Вакансии</a:t>
            </a:r>
            <a:r>
              <a:rPr lang="ru-RU" sz="2400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»);</a:t>
            </a:r>
            <a:endParaRPr lang="ru-RU" sz="24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lvl="0" algn="just" defTabSz="914400">
              <a:lnSpc>
                <a:spcPct val="60000"/>
              </a:lnSpc>
              <a:spcBef>
                <a:spcPts val="450"/>
              </a:spcBef>
              <a:buClrTx/>
              <a:buFont typeface="Arial" panose="020B0604020202020204" pitchFamily="34" charset="0"/>
              <a:buChar char="•"/>
              <a:tabLst>
                <a:tab pos="343082" algn="l"/>
                <a:tab pos="1257482" algn="l"/>
                <a:tab pos="2171882" algn="l"/>
                <a:tab pos="3086282" algn="l"/>
                <a:tab pos="4000682" algn="l"/>
                <a:tab pos="4915082" algn="l"/>
                <a:tab pos="5829482" algn="l"/>
                <a:tab pos="6743882" algn="l"/>
                <a:tab pos="7658282" algn="l"/>
                <a:tab pos="8572682" algn="l"/>
                <a:tab pos="9487082" algn="l"/>
                <a:tab pos="10401482" algn="l"/>
              </a:tabLst>
            </a:pPr>
            <a:r>
              <a:rPr lang="ru-RU" sz="2400" dirty="0" err="1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Самозанятость</a:t>
            </a:r>
            <a:r>
              <a:rPr lang="ru-RU" sz="24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, выделение собственной профессиональной </a:t>
            </a:r>
            <a:r>
              <a:rPr lang="ru-RU" sz="2400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ниши;</a:t>
            </a:r>
            <a:endParaRPr lang="ru-RU" sz="24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lvl="0" algn="just" defTabSz="914400">
              <a:lnSpc>
                <a:spcPct val="60000"/>
              </a:lnSpc>
              <a:spcBef>
                <a:spcPts val="450"/>
              </a:spcBef>
              <a:buClrTx/>
              <a:buFont typeface="Arial" panose="020B0604020202020204" pitchFamily="34" charset="0"/>
              <a:buChar char="•"/>
              <a:tabLst>
                <a:tab pos="343082" algn="l"/>
                <a:tab pos="1257482" algn="l"/>
                <a:tab pos="2171882" algn="l"/>
                <a:tab pos="3086282" algn="l"/>
                <a:tab pos="4000682" algn="l"/>
                <a:tab pos="4915082" algn="l"/>
                <a:tab pos="5829482" algn="l"/>
                <a:tab pos="6743882" algn="l"/>
                <a:tab pos="7658282" algn="l"/>
                <a:tab pos="8572682" algn="l"/>
                <a:tab pos="9487082" algn="l"/>
                <a:tab pos="10401482" algn="l"/>
              </a:tabLst>
            </a:pPr>
            <a:r>
              <a:rPr lang="ru-RU" sz="2400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Пройти </a:t>
            </a:r>
            <a:r>
              <a:rPr lang="ru-RU" sz="24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профессиональное переобучение или обучение (курсы</a:t>
            </a:r>
            <a:r>
              <a:rPr lang="ru-RU" sz="2400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).</a:t>
            </a:r>
            <a:endParaRPr lang="ru-RU" sz="24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345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88559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 </a:t>
            </a:r>
            <a:r>
              <a:rPr lang="ru-RU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</a:t>
            </a:r>
            <a:r>
              <a:rPr lang="ru-RU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 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государственная информационная система, проект Федеральной службы по труду и занятости. Портал помогает гражданам найти </a:t>
            </a: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работу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работодателям – сотрудников. Все услуги портала предоставляются бесплатно. Преимущества портала. Бесплатное использование. Отсутствие рекламы. Перспективные стажировки и практики для студентов. 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7732" y="1995055"/>
            <a:ext cx="10341032" cy="470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93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061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rPr>
              <a:t>Услуги Агентства занятости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 defTabSz="914400" hangingPunct="0">
              <a:lnSpc>
                <a:spcPct val="80000"/>
              </a:lnSpc>
              <a:spcBef>
                <a:spcPts val="500"/>
              </a:spcBef>
              <a:buClrTx/>
              <a:buSzPct val="45000"/>
              <a:buFont typeface="StarSymbol"/>
              <a:buChar char="●"/>
            </a:pPr>
            <a:r>
              <a:rPr lang="ru-RU" sz="3200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rPr>
              <a:t>Трудоустройство</a:t>
            </a:r>
          </a:p>
          <a:p>
            <a:pPr marL="0" lvl="1" indent="0" defTabSz="914400" hangingPunct="0">
              <a:lnSpc>
                <a:spcPct val="80000"/>
              </a:lnSpc>
              <a:spcBef>
                <a:spcPts val="500"/>
              </a:spcBef>
              <a:buClrTx/>
              <a:buSzPct val="45000"/>
              <a:buFont typeface="StarSymbol"/>
              <a:buChar char="●"/>
            </a:pPr>
            <a:endParaRPr lang="ru-RU" sz="3200" dirty="0" smtClean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Arial" pitchFamily="2"/>
            </a:endParaRPr>
          </a:p>
          <a:p>
            <a:pPr marL="0" lvl="1" indent="0" defTabSz="914400" hangingPunct="0">
              <a:lnSpc>
                <a:spcPct val="80000"/>
              </a:lnSpc>
              <a:spcBef>
                <a:spcPts val="500"/>
              </a:spcBef>
              <a:buClrTx/>
              <a:buSzPct val="45000"/>
              <a:buFont typeface="StarSymbol"/>
              <a:buChar char="●"/>
            </a:pPr>
            <a:r>
              <a:rPr lang="ru-RU" sz="3200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rPr>
              <a:t>Выплата </a:t>
            </a:r>
            <a:r>
              <a:rPr lang="ru-RU" sz="32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rPr>
              <a:t>пособия (мин. 1725,00р. 3 мес. Макс. 14 тыс. р</a:t>
            </a:r>
            <a:r>
              <a:rPr lang="ru-RU" sz="3200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rPr>
              <a:t>.)</a:t>
            </a:r>
          </a:p>
          <a:p>
            <a:pPr marL="0" lvl="1" indent="0" defTabSz="914400" hangingPunct="0">
              <a:lnSpc>
                <a:spcPct val="80000"/>
              </a:lnSpc>
              <a:spcBef>
                <a:spcPts val="500"/>
              </a:spcBef>
              <a:buClrTx/>
              <a:buSzPct val="45000"/>
              <a:buFont typeface="StarSymbol"/>
              <a:buChar char="●"/>
            </a:pPr>
            <a:endParaRPr lang="ru-RU" sz="32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Arial" pitchFamily="2"/>
            </a:endParaRPr>
          </a:p>
          <a:p>
            <a:pPr marL="0" lvl="1" indent="0" defTabSz="914400" hangingPunct="0">
              <a:lnSpc>
                <a:spcPct val="80000"/>
              </a:lnSpc>
              <a:spcBef>
                <a:spcPts val="500"/>
              </a:spcBef>
              <a:buClrTx/>
              <a:buSzPct val="45000"/>
              <a:buFont typeface="StarSymbol"/>
              <a:buChar char="●"/>
            </a:pPr>
            <a:r>
              <a:rPr lang="ru-RU" sz="3200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rPr>
              <a:t>Программа </a:t>
            </a:r>
            <a:r>
              <a:rPr lang="ru-RU" sz="32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rPr>
              <a:t>«Стажировка» для </a:t>
            </a:r>
            <a:r>
              <a:rPr lang="ru-RU" sz="3200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rPr>
              <a:t>выпускников</a:t>
            </a:r>
          </a:p>
          <a:p>
            <a:pPr marL="0" lvl="1" indent="0" defTabSz="914400" hangingPunct="0">
              <a:lnSpc>
                <a:spcPct val="80000"/>
              </a:lnSpc>
              <a:spcBef>
                <a:spcPts val="500"/>
              </a:spcBef>
              <a:buClrTx/>
              <a:buSzPct val="45000"/>
              <a:buFont typeface="StarSymbol"/>
              <a:buChar char="●"/>
            </a:pPr>
            <a:endParaRPr lang="ru-RU" sz="32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Arial" pitchFamily="2"/>
            </a:endParaRPr>
          </a:p>
          <a:p>
            <a:pPr marL="0" lvl="1" indent="0" defTabSz="914400" hangingPunct="0">
              <a:lnSpc>
                <a:spcPct val="80000"/>
              </a:lnSpc>
              <a:spcBef>
                <a:spcPts val="500"/>
              </a:spcBef>
              <a:buClrTx/>
              <a:buSzPct val="45000"/>
              <a:buFont typeface="StarSymbol"/>
              <a:buChar char="●"/>
            </a:pPr>
            <a:r>
              <a:rPr lang="ru-RU" sz="32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rPr>
              <a:t>приобретение опыта работы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326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789591" y="282633"/>
            <a:ext cx="10180736" cy="636682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4070713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162</TotalTime>
  <Words>460</Words>
  <Application>Microsoft Office PowerPoint</Application>
  <PresentationFormat>Широкоэкранный</PresentationFormat>
  <Paragraphs>40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Microsoft YaHei</vt:lpstr>
      <vt:lpstr>Arial</vt:lpstr>
      <vt:lpstr>Century Gothic</vt:lpstr>
      <vt:lpstr>Liberation Sans</vt:lpstr>
      <vt:lpstr>Open Sans</vt:lpstr>
      <vt:lpstr>StarSymbol</vt:lpstr>
      <vt:lpstr>Times New Roman</vt:lpstr>
      <vt:lpstr>Wingdings 3</vt:lpstr>
      <vt:lpstr>Легкий дым</vt:lpstr>
      <vt:lpstr>"Полезные советы, как найти работу" </vt:lpstr>
      <vt:lpstr>Презентация PowerPoint</vt:lpstr>
      <vt:lpstr>Презентация PowerPoint</vt:lpstr>
      <vt:lpstr>Презентация PowerPoint</vt:lpstr>
      <vt:lpstr>Основные источники поиска работы: </vt:lpstr>
      <vt:lpstr>Основные источники поиска работы:</vt:lpstr>
      <vt:lpstr>Портал Работа России — федеральная государственная информационная система, проект Федеральной службы по труду и занятости. Портал помогает гражданам найти работу, а работодателям – сотрудников. Все услуги портала предоставляются бесплатно. Преимущества портала. Бесплатное использование. Отсутствие рекламы. Перспективные стажировки и практики для студентов. </vt:lpstr>
      <vt:lpstr>Услуги Агентства занятости</vt:lpstr>
      <vt:lpstr>Презентация PowerPoint</vt:lpstr>
      <vt:lpstr>Презентация PowerPoint</vt:lpstr>
      <vt:lpstr>Презентация PowerPoint</vt:lpstr>
      <vt:lpstr>Успешного трудоустройства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"Полезные советы, как найти работу"</dc:title>
  <dc:creator>user</dc:creator>
  <cp:lastModifiedBy>user</cp:lastModifiedBy>
  <cp:revision>6</cp:revision>
  <dcterms:created xsi:type="dcterms:W3CDTF">2023-01-30T11:16:24Z</dcterms:created>
  <dcterms:modified xsi:type="dcterms:W3CDTF">2023-01-31T09:10:15Z</dcterms:modified>
</cp:coreProperties>
</file>